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FF00"/>
    <a:srgbClr val="00CC66"/>
    <a:srgbClr val="99FFCC"/>
    <a:srgbClr val="00FF99"/>
    <a:srgbClr val="FFFF66"/>
    <a:srgbClr val="FFFF00"/>
    <a:srgbClr val="FFFFCC"/>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0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102127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10045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176870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220135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62183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167223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63017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39370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396826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392271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67BBEB-84A2-4619-B708-B14EA6C44B81}" type="datetimeFigureOut">
              <a:rPr kumimoji="1" lang="ja-JP" altLang="en-US" smtClean="0"/>
              <a:t>2024/10/22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337843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67BBEB-84A2-4619-B708-B14EA6C44B81}" type="datetimeFigureOut">
              <a:rPr kumimoji="1" lang="ja-JP" altLang="en-US" smtClean="0"/>
              <a:t>2024/10/22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82F9132-6BEB-475C-B2F3-FF11B88DCD41}" type="slidenum">
              <a:rPr kumimoji="1" lang="ja-JP" altLang="en-US" smtClean="0"/>
              <a:t>‹#›</a:t>
            </a:fld>
            <a:endParaRPr kumimoji="1" lang="ja-JP" altLang="en-US"/>
          </a:p>
        </p:txBody>
      </p:sp>
    </p:spTree>
    <p:extLst>
      <p:ext uri="{BB962C8B-B14F-4D97-AF65-F5344CB8AC3E}">
        <p14:creationId xmlns:p14="http://schemas.microsoft.com/office/powerpoint/2010/main" val="2553926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C57AF595-20F6-40CD-8677-01E9511B9BDF}"/>
              </a:ext>
            </a:extLst>
          </p:cNvPr>
          <p:cNvSpPr/>
          <p:nvPr/>
        </p:nvSpPr>
        <p:spPr>
          <a:xfrm rot="19558108">
            <a:off x="3951809" y="1896244"/>
            <a:ext cx="1597677" cy="893324"/>
          </a:xfrm>
          <a:prstGeom prst="ellipse">
            <a:avLst/>
          </a:prstGeom>
          <a:gradFill>
            <a:gsLst>
              <a:gs pos="0">
                <a:srgbClr val="00CC66"/>
              </a:gs>
              <a:gs pos="32000">
                <a:srgbClr val="00CC66"/>
              </a:gs>
              <a:gs pos="65000">
                <a:srgbClr val="00FF00"/>
              </a:gs>
              <a:gs pos="100000">
                <a:srgbClr val="99FFCC"/>
              </a:gs>
            </a:gsLst>
            <a:lin ang="5400000" scaled="1"/>
          </a:gra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3" name="楕円 22">
            <a:extLst>
              <a:ext uri="{FF2B5EF4-FFF2-40B4-BE49-F238E27FC236}">
                <a16:creationId xmlns:a16="http://schemas.microsoft.com/office/drawing/2014/main" id="{2809E594-55F1-42BB-B4F9-EBC7B976F9BE}"/>
              </a:ext>
            </a:extLst>
          </p:cNvPr>
          <p:cNvSpPr/>
          <p:nvPr/>
        </p:nvSpPr>
        <p:spPr>
          <a:xfrm rot="19558108">
            <a:off x="2664184" y="1909731"/>
            <a:ext cx="1597677" cy="941874"/>
          </a:xfrm>
          <a:prstGeom prst="ellipse">
            <a:avLst/>
          </a:prstGeom>
          <a:gradFill>
            <a:gsLst>
              <a:gs pos="0">
                <a:srgbClr val="FFFF00"/>
              </a:gs>
              <a:gs pos="34000">
                <a:srgbClr val="FFFF00"/>
              </a:gs>
              <a:gs pos="64000">
                <a:srgbClr val="FFFF66"/>
              </a:gs>
              <a:gs pos="100000">
                <a:srgbClr val="FFFFCC"/>
              </a:gs>
            </a:gsLst>
            <a:lin ang="5400000" scaled="1"/>
          </a:gra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2" name="楕円 21">
            <a:extLst>
              <a:ext uri="{FF2B5EF4-FFF2-40B4-BE49-F238E27FC236}">
                <a16:creationId xmlns:a16="http://schemas.microsoft.com/office/drawing/2014/main" id="{AC7FBAA0-BBB5-4E40-BCE8-6DA2B5D5DEFD}"/>
              </a:ext>
            </a:extLst>
          </p:cNvPr>
          <p:cNvSpPr/>
          <p:nvPr/>
        </p:nvSpPr>
        <p:spPr>
          <a:xfrm rot="19558108">
            <a:off x="1394175" y="1911867"/>
            <a:ext cx="1597677" cy="893324"/>
          </a:xfrm>
          <a:prstGeom prst="ellipse">
            <a:avLst/>
          </a:prstGeom>
          <a:gradFill>
            <a:gsLst>
              <a:gs pos="0">
                <a:srgbClr val="FF6600"/>
              </a:gs>
              <a:gs pos="32000">
                <a:srgbClr val="FF9933"/>
              </a:gs>
              <a:gs pos="65000">
                <a:srgbClr val="FFCC66"/>
              </a:gs>
              <a:gs pos="100000">
                <a:srgbClr val="FFFF99"/>
              </a:gs>
            </a:gsLst>
            <a:lin ang="5400000" scaled="1"/>
          </a:gra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1" name="楕円 20">
            <a:extLst>
              <a:ext uri="{FF2B5EF4-FFF2-40B4-BE49-F238E27FC236}">
                <a16:creationId xmlns:a16="http://schemas.microsoft.com/office/drawing/2014/main" id="{FE487D01-DEED-43D5-A5E6-76E8D4A24B4E}"/>
              </a:ext>
            </a:extLst>
          </p:cNvPr>
          <p:cNvSpPr/>
          <p:nvPr/>
        </p:nvSpPr>
        <p:spPr>
          <a:xfrm rot="19558108">
            <a:off x="5225847" y="1851775"/>
            <a:ext cx="1597677" cy="893324"/>
          </a:xfrm>
          <a:prstGeom prst="ellipse">
            <a:avLst/>
          </a:prstGeom>
          <a:gradFill>
            <a:gsLst>
              <a:gs pos="0">
                <a:srgbClr val="0066FF"/>
              </a:gs>
              <a:gs pos="32000">
                <a:srgbClr val="0099FF"/>
              </a:gs>
              <a:gs pos="65000">
                <a:srgbClr val="99CCFF"/>
              </a:gs>
              <a:gs pos="100000">
                <a:srgbClr val="CCECFF"/>
              </a:gs>
            </a:gsLst>
            <a:lin ang="5400000" scaled="1"/>
          </a:gra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 name="楕円 4">
            <a:extLst>
              <a:ext uri="{FF2B5EF4-FFF2-40B4-BE49-F238E27FC236}">
                <a16:creationId xmlns:a16="http://schemas.microsoft.com/office/drawing/2014/main" id="{E7C92374-E7A2-4F66-8357-C52F331DE2D6}"/>
              </a:ext>
            </a:extLst>
          </p:cNvPr>
          <p:cNvSpPr/>
          <p:nvPr/>
        </p:nvSpPr>
        <p:spPr>
          <a:xfrm rot="19558108">
            <a:off x="169039" y="1849401"/>
            <a:ext cx="1597677" cy="893324"/>
          </a:xfrm>
          <a:prstGeom prst="ellipse">
            <a:avLst/>
          </a:prstGeom>
          <a:gradFill>
            <a:gsLst>
              <a:gs pos="0">
                <a:srgbClr val="9933FF"/>
              </a:gs>
              <a:gs pos="32000">
                <a:srgbClr val="9966FF"/>
              </a:gs>
              <a:gs pos="65000">
                <a:srgbClr val="CC99FF"/>
              </a:gs>
              <a:gs pos="100000">
                <a:srgbClr val="CCCCFF"/>
              </a:gs>
            </a:gsLst>
            <a:lin ang="5400000" scaled="1"/>
          </a:gra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pic>
        <p:nvPicPr>
          <p:cNvPr id="12" name="図 11">
            <a:extLst>
              <a:ext uri="{FF2B5EF4-FFF2-40B4-BE49-F238E27FC236}">
                <a16:creationId xmlns:a16="http://schemas.microsoft.com/office/drawing/2014/main" id="{3886F09C-6F88-49BD-9767-10935D4CF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27" y="1742812"/>
            <a:ext cx="1113767" cy="1113767"/>
          </a:xfrm>
          <a:prstGeom prst="rect">
            <a:avLst/>
          </a:prstGeom>
        </p:spPr>
      </p:pic>
      <p:pic>
        <p:nvPicPr>
          <p:cNvPr id="16" name="図 15">
            <a:extLst>
              <a:ext uri="{FF2B5EF4-FFF2-40B4-BE49-F238E27FC236}">
                <a16:creationId xmlns:a16="http://schemas.microsoft.com/office/drawing/2014/main" id="{3FC78EE1-14E2-4623-BBC2-9198E4D6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074" y="1813349"/>
            <a:ext cx="1157585" cy="1104047"/>
          </a:xfrm>
          <a:prstGeom prst="rect">
            <a:avLst/>
          </a:prstGeom>
        </p:spPr>
      </p:pic>
      <p:pic>
        <p:nvPicPr>
          <p:cNvPr id="20" name="図 19">
            <a:extLst>
              <a:ext uri="{FF2B5EF4-FFF2-40B4-BE49-F238E27FC236}">
                <a16:creationId xmlns:a16="http://schemas.microsoft.com/office/drawing/2014/main" id="{FCFAE49C-8CBD-4165-8D27-B480AC8BB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115" y="1799665"/>
            <a:ext cx="1117731" cy="1117731"/>
          </a:xfrm>
          <a:prstGeom prst="rect">
            <a:avLst/>
          </a:prstGeom>
        </p:spPr>
      </p:pic>
      <p:sp>
        <p:nvSpPr>
          <p:cNvPr id="15" name="テキスト ボックス 14">
            <a:extLst>
              <a:ext uri="{FF2B5EF4-FFF2-40B4-BE49-F238E27FC236}">
                <a16:creationId xmlns:a16="http://schemas.microsoft.com/office/drawing/2014/main" id="{B990A88A-36B8-4146-B0ED-0E975B783283}"/>
              </a:ext>
            </a:extLst>
          </p:cNvPr>
          <p:cNvSpPr txBox="1"/>
          <p:nvPr/>
        </p:nvSpPr>
        <p:spPr>
          <a:xfrm>
            <a:off x="496865" y="4478394"/>
            <a:ext cx="6040580" cy="830997"/>
          </a:xfrm>
          <a:prstGeom prst="rect">
            <a:avLst/>
          </a:prstGeom>
          <a:noFill/>
        </p:spPr>
        <p:txBody>
          <a:bodyPr wrap="square" rtlCol="0">
            <a:spAutoFit/>
          </a:bodyPr>
          <a:lstStyle/>
          <a:p>
            <a:r>
              <a:rPr kumimoji="1" lang="ja-JP" altLang="en-US" sz="1200" dirty="0"/>
              <a:t>第３年次編入学を検討されている皆様を対象に、オンライン入試説明会を開催します。</a:t>
            </a:r>
            <a:endParaRPr kumimoji="1" lang="en-US" altLang="ja-JP" sz="1200" dirty="0"/>
          </a:p>
          <a:p>
            <a:r>
              <a:rPr kumimoji="1" lang="ja-JP" altLang="en-US" sz="1200" dirty="0"/>
              <a:t>高専４年生または大学１年生で、来年の受験を考えている方も迷っている方もお気軽にご参加ください。</a:t>
            </a:r>
            <a:endParaRPr kumimoji="1" lang="en-US" altLang="ja-JP" sz="1200" dirty="0"/>
          </a:p>
          <a:p>
            <a:r>
              <a:rPr kumimoji="1" lang="ja-JP" altLang="en-US" sz="1200" dirty="0"/>
              <a:t>また、再来年以降の受験を検討している高専１～３年生の参加も歓迎しています。</a:t>
            </a:r>
          </a:p>
        </p:txBody>
      </p:sp>
      <p:sp>
        <p:nvSpPr>
          <p:cNvPr id="17" name="テキスト ボックス 16">
            <a:extLst>
              <a:ext uri="{FF2B5EF4-FFF2-40B4-BE49-F238E27FC236}">
                <a16:creationId xmlns:a16="http://schemas.microsoft.com/office/drawing/2014/main" id="{3644B406-3199-423B-AB74-8E3FB9DD8FCD}"/>
              </a:ext>
            </a:extLst>
          </p:cNvPr>
          <p:cNvSpPr txBox="1"/>
          <p:nvPr/>
        </p:nvSpPr>
        <p:spPr>
          <a:xfrm>
            <a:off x="495036" y="5549274"/>
            <a:ext cx="6040580" cy="369332"/>
          </a:xfrm>
          <a:prstGeom prst="rect">
            <a:avLst/>
          </a:prstGeom>
          <a:noFill/>
        </p:spPr>
        <p:txBody>
          <a:bodyPr wrap="square" rtlCol="0">
            <a:spAutoFit/>
          </a:bodyPr>
          <a:lstStyle/>
          <a:p>
            <a:r>
              <a:rPr kumimoji="1" lang="ja-JP" altLang="en-US" b="1" dirty="0"/>
              <a:t>令和６年１２月３日</a:t>
            </a:r>
            <a:r>
              <a:rPr kumimoji="1" lang="en-US" altLang="ja-JP" b="1" dirty="0"/>
              <a:t>(</a:t>
            </a:r>
            <a:r>
              <a:rPr kumimoji="1" lang="ja-JP" altLang="en-US" b="1" dirty="0"/>
              <a:t>火</a:t>
            </a:r>
            <a:r>
              <a:rPr kumimoji="1" lang="en-US" altLang="ja-JP" b="1" dirty="0"/>
              <a:t>)</a:t>
            </a:r>
            <a:r>
              <a:rPr kumimoji="1" lang="ja-JP" altLang="en-US" b="1" dirty="0"/>
              <a:t>　１７時３０分～１８時３０分</a:t>
            </a:r>
          </a:p>
        </p:txBody>
      </p:sp>
      <p:sp>
        <p:nvSpPr>
          <p:cNvPr id="19" name="テキスト ボックス 18">
            <a:extLst>
              <a:ext uri="{FF2B5EF4-FFF2-40B4-BE49-F238E27FC236}">
                <a16:creationId xmlns:a16="http://schemas.microsoft.com/office/drawing/2014/main" id="{926A2F49-72AB-49DA-A1C3-2B54AEBC0428}"/>
              </a:ext>
            </a:extLst>
          </p:cNvPr>
          <p:cNvSpPr txBox="1"/>
          <p:nvPr/>
        </p:nvSpPr>
        <p:spPr>
          <a:xfrm>
            <a:off x="536265" y="6312699"/>
            <a:ext cx="6040581" cy="1384995"/>
          </a:xfrm>
          <a:prstGeom prst="rect">
            <a:avLst/>
          </a:prstGeom>
          <a:noFill/>
        </p:spPr>
        <p:txBody>
          <a:bodyPr wrap="square" rtlCol="0">
            <a:spAutoFit/>
          </a:bodyPr>
          <a:lstStyle/>
          <a:p>
            <a:r>
              <a:rPr kumimoji="1" lang="en-US" altLang="ja-JP" sz="1400" dirty="0"/>
              <a:t>【</a:t>
            </a:r>
            <a:r>
              <a:rPr kumimoji="1" lang="ja-JP" altLang="en-US" sz="1400" dirty="0"/>
              <a:t>内　　容</a:t>
            </a:r>
            <a:r>
              <a:rPr kumimoji="1" lang="en-US" altLang="ja-JP" sz="1400" dirty="0"/>
              <a:t>】</a:t>
            </a:r>
            <a:r>
              <a:rPr kumimoji="1" lang="ja-JP" altLang="en-US" sz="1400" dirty="0"/>
              <a:t>各学科説明会</a:t>
            </a:r>
            <a:r>
              <a:rPr kumimoji="1" lang="en-US" altLang="ja-JP" sz="1400" dirty="0"/>
              <a:t>(</a:t>
            </a:r>
            <a:r>
              <a:rPr kumimoji="1" lang="ja-JP" altLang="en-US" sz="1400" dirty="0"/>
              <a:t>１回目</a:t>
            </a:r>
            <a:r>
              <a:rPr kumimoji="1" lang="en-US" altLang="ja-JP" sz="1400" dirty="0"/>
              <a:t>)</a:t>
            </a:r>
            <a:r>
              <a:rPr kumimoji="1" lang="ja-JP" altLang="en-US" sz="1400" dirty="0"/>
              <a:t>　各学科説明会</a:t>
            </a:r>
            <a:r>
              <a:rPr kumimoji="1" lang="en-US" altLang="ja-JP" sz="1400" dirty="0"/>
              <a:t>(</a:t>
            </a:r>
            <a:r>
              <a:rPr kumimoji="1" lang="ja-JP" altLang="en-US" sz="1400" dirty="0"/>
              <a:t>２回目</a:t>
            </a:r>
            <a:r>
              <a:rPr kumimoji="1" lang="en-US" altLang="ja-JP" sz="1400" dirty="0"/>
              <a:t>)</a:t>
            </a:r>
          </a:p>
          <a:p>
            <a:r>
              <a:rPr kumimoji="1" lang="en-US" altLang="ja-JP" sz="1400" dirty="0"/>
              <a:t>【</a:t>
            </a:r>
            <a:r>
              <a:rPr kumimoji="1" lang="ja-JP" altLang="en-US" sz="1400" dirty="0"/>
              <a:t>対　　象</a:t>
            </a:r>
            <a:r>
              <a:rPr kumimoji="1" lang="en-US" altLang="ja-JP" sz="1400" dirty="0"/>
              <a:t>】</a:t>
            </a:r>
            <a:r>
              <a:rPr kumimoji="1" lang="ja-JP" altLang="en-US" sz="1400" dirty="0"/>
              <a:t>全国の高等専門学校生</a:t>
            </a:r>
            <a:r>
              <a:rPr kumimoji="1" lang="en-US" altLang="ja-JP" sz="1400" dirty="0"/>
              <a:t>(</a:t>
            </a:r>
            <a:r>
              <a:rPr kumimoji="1" lang="ja-JP" altLang="en-US" sz="1400" u="sng" dirty="0"/>
              <a:t>学年は問いません</a:t>
            </a:r>
            <a:r>
              <a:rPr kumimoji="1" lang="en-US" altLang="ja-JP" sz="1400" dirty="0"/>
              <a:t>)</a:t>
            </a:r>
            <a:r>
              <a:rPr kumimoji="1" lang="ja-JP" altLang="en-US" sz="1400" dirty="0"/>
              <a:t> 、大学生ほか</a:t>
            </a:r>
            <a:endParaRPr kumimoji="1" lang="en-US" altLang="ja-JP" sz="1400" dirty="0"/>
          </a:p>
          <a:p>
            <a:r>
              <a:rPr kumimoji="1" lang="en-US" altLang="ja-JP" sz="1400" dirty="0"/>
              <a:t>【</a:t>
            </a:r>
            <a:r>
              <a:rPr kumimoji="1" lang="ja-JP" altLang="en-US" sz="1400" dirty="0"/>
              <a:t>申込方法</a:t>
            </a:r>
            <a:r>
              <a:rPr kumimoji="1" lang="en-US" altLang="ja-JP" sz="1400" dirty="0"/>
              <a:t>】</a:t>
            </a:r>
            <a:r>
              <a:rPr kumimoji="1" lang="ja-JP" altLang="en-US" sz="1400" dirty="0"/>
              <a:t>参加希望の方は以下の２次元コードまたは</a:t>
            </a:r>
            <a:r>
              <a:rPr kumimoji="1" lang="en-US" altLang="ja-JP" sz="1400" dirty="0"/>
              <a:t>URL</a:t>
            </a:r>
            <a:r>
              <a:rPr kumimoji="1" lang="ja-JP" altLang="en-US" sz="1400" dirty="0"/>
              <a:t>より</a:t>
            </a:r>
            <a:endParaRPr kumimoji="1" lang="en-US" altLang="ja-JP" sz="1400" dirty="0"/>
          </a:p>
          <a:p>
            <a:r>
              <a:rPr kumimoji="1" lang="ja-JP" altLang="en-US" sz="1400" dirty="0"/>
              <a:t>　　　　　　お申し込みください。</a:t>
            </a:r>
            <a:endParaRPr kumimoji="1" lang="en-US" altLang="ja-JP" sz="1400" dirty="0"/>
          </a:p>
          <a:p>
            <a:r>
              <a:rPr kumimoji="1" lang="ja-JP" altLang="en-US" sz="1400" dirty="0"/>
              <a:t>　　　　　　後日、</a:t>
            </a:r>
            <a:r>
              <a:rPr kumimoji="1" lang="en-US" altLang="ja-JP" sz="1400" dirty="0"/>
              <a:t>Zoom</a:t>
            </a:r>
            <a:r>
              <a:rPr kumimoji="1" lang="ja-JP" altLang="en-US" sz="1400" dirty="0"/>
              <a:t>のアクセス情報をお送りいたします。</a:t>
            </a:r>
            <a:endParaRPr kumimoji="1" lang="en-US" altLang="ja-JP" sz="1400" dirty="0"/>
          </a:p>
          <a:p>
            <a:r>
              <a:rPr kumimoji="1" lang="en-US" altLang="ja-JP" sz="1400" dirty="0"/>
              <a:t>【</a:t>
            </a:r>
            <a:r>
              <a:rPr kumimoji="1" lang="ja-JP" altLang="en-US" sz="1400" dirty="0"/>
              <a:t>申込期限</a:t>
            </a:r>
            <a:r>
              <a:rPr kumimoji="1" lang="en-US" altLang="ja-JP" sz="1400" dirty="0"/>
              <a:t>】</a:t>
            </a:r>
            <a:r>
              <a:rPr kumimoji="1" lang="ja-JP" altLang="en-US" sz="1400" dirty="0"/>
              <a:t>令和６年１１月２８日（木）</a:t>
            </a:r>
            <a:endParaRPr kumimoji="1" lang="en-US" altLang="ja-JP" sz="1400" dirty="0"/>
          </a:p>
        </p:txBody>
      </p:sp>
      <p:sp>
        <p:nvSpPr>
          <p:cNvPr id="25" name="テキスト ボックス 24">
            <a:extLst>
              <a:ext uri="{FF2B5EF4-FFF2-40B4-BE49-F238E27FC236}">
                <a16:creationId xmlns:a16="http://schemas.microsoft.com/office/drawing/2014/main" id="{517CE2E1-AA4F-4E4F-80B7-B4F2C61F5ED5}"/>
              </a:ext>
            </a:extLst>
          </p:cNvPr>
          <p:cNvSpPr txBox="1"/>
          <p:nvPr/>
        </p:nvSpPr>
        <p:spPr>
          <a:xfrm>
            <a:off x="965579" y="9076855"/>
            <a:ext cx="5181030" cy="577081"/>
          </a:xfrm>
          <a:prstGeom prst="rect">
            <a:avLst/>
          </a:prstGeom>
          <a:noFill/>
        </p:spPr>
        <p:txBody>
          <a:bodyPr wrap="square" rtlCol="0">
            <a:spAutoFit/>
          </a:bodyPr>
          <a:lstStyle/>
          <a:p>
            <a:r>
              <a:rPr kumimoji="1" lang="ja-JP" altLang="en-US" sz="1050" dirty="0"/>
              <a:t>お問い合わせ先</a:t>
            </a:r>
            <a:endParaRPr kumimoji="1" lang="en-US" altLang="ja-JP" sz="1050" dirty="0"/>
          </a:p>
          <a:p>
            <a:r>
              <a:rPr kumimoji="1" lang="ja-JP" altLang="en-US" sz="1050" dirty="0"/>
              <a:t>岡山大学自然系研究科等理学部事務室</a:t>
            </a:r>
            <a:endParaRPr kumimoji="1" lang="en-US" altLang="ja-JP" sz="1050" dirty="0"/>
          </a:p>
          <a:p>
            <a:r>
              <a:rPr kumimoji="1" lang="ja-JP" altLang="en-US" sz="1050" dirty="0"/>
              <a:t>〒</a:t>
            </a:r>
            <a:r>
              <a:rPr kumimoji="1" lang="en-US" altLang="ja-JP" sz="1050" dirty="0"/>
              <a:t>700-8530</a:t>
            </a:r>
            <a:r>
              <a:rPr kumimoji="1" lang="ja-JP" altLang="en-US" sz="1050" dirty="0"/>
              <a:t>　岡山市北区津島中三丁目１番１号　</a:t>
            </a:r>
            <a:r>
              <a:rPr kumimoji="1" lang="en-US" altLang="ja-JP" sz="1050" dirty="0"/>
              <a:t>TEL:086-251-7778</a:t>
            </a:r>
          </a:p>
        </p:txBody>
      </p:sp>
      <p:sp>
        <p:nvSpPr>
          <p:cNvPr id="27" name="テキスト ボックス 26">
            <a:extLst>
              <a:ext uri="{FF2B5EF4-FFF2-40B4-BE49-F238E27FC236}">
                <a16:creationId xmlns:a16="http://schemas.microsoft.com/office/drawing/2014/main" id="{7B49BF21-76B6-4E09-93F5-A7886EE3236D}"/>
              </a:ext>
            </a:extLst>
          </p:cNvPr>
          <p:cNvSpPr txBox="1"/>
          <p:nvPr/>
        </p:nvSpPr>
        <p:spPr>
          <a:xfrm>
            <a:off x="867917" y="8154453"/>
            <a:ext cx="3249655" cy="646331"/>
          </a:xfrm>
          <a:prstGeom prst="rect">
            <a:avLst/>
          </a:prstGeom>
          <a:noFill/>
        </p:spPr>
        <p:txBody>
          <a:bodyPr wrap="square" rtlCol="0">
            <a:spAutoFit/>
          </a:bodyPr>
          <a:lstStyle/>
          <a:p>
            <a:r>
              <a:rPr kumimoji="1" lang="ja-JP" altLang="en-US" sz="1200" dirty="0"/>
              <a:t>　　　　　　　　お申し込みはこちらから→</a:t>
            </a:r>
            <a:endParaRPr kumimoji="1" lang="en-US" altLang="ja-JP" sz="1200" dirty="0"/>
          </a:p>
          <a:p>
            <a:r>
              <a:rPr kumimoji="1" lang="ja-JP" altLang="en-US" sz="1200" dirty="0"/>
              <a:t>　</a:t>
            </a:r>
            <a:endParaRPr kumimoji="1" lang="en-US" altLang="ja-JP" sz="1200" dirty="0"/>
          </a:p>
          <a:p>
            <a:r>
              <a:rPr kumimoji="1" lang="ja-JP" altLang="en-US" sz="1200" dirty="0"/>
              <a:t>　　　</a:t>
            </a:r>
            <a:r>
              <a:rPr kumimoji="1" lang="en-US" altLang="ja-JP" sz="1200" dirty="0"/>
              <a:t>https://forms.gle/TYqNCKhyMU2MaqFc7</a:t>
            </a:r>
            <a:endParaRPr kumimoji="1" lang="ja-JP" altLang="en-US" sz="1200" dirty="0"/>
          </a:p>
        </p:txBody>
      </p:sp>
      <p:pic>
        <p:nvPicPr>
          <p:cNvPr id="4" name="図 3">
            <a:extLst>
              <a:ext uri="{FF2B5EF4-FFF2-40B4-BE49-F238E27FC236}">
                <a16:creationId xmlns:a16="http://schemas.microsoft.com/office/drawing/2014/main" id="{333854D4-9F0B-491E-8FD6-49D84F999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3440" y="1742812"/>
            <a:ext cx="639784" cy="639784"/>
          </a:xfrm>
          <a:prstGeom prst="rect">
            <a:avLst/>
          </a:prstGeom>
        </p:spPr>
      </p:pic>
      <p:pic>
        <p:nvPicPr>
          <p:cNvPr id="29" name="図 28">
            <a:extLst>
              <a:ext uri="{FF2B5EF4-FFF2-40B4-BE49-F238E27FC236}">
                <a16:creationId xmlns:a16="http://schemas.microsoft.com/office/drawing/2014/main" id="{63A8AEA6-B0C9-46FE-A554-3895CADC65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7162" y="1923774"/>
            <a:ext cx="980060" cy="917643"/>
          </a:xfrm>
          <a:prstGeom prst="rect">
            <a:avLst/>
          </a:prstGeom>
        </p:spPr>
      </p:pic>
      <p:sp>
        <p:nvSpPr>
          <p:cNvPr id="30" name="フローチャート: データ 29">
            <a:extLst>
              <a:ext uri="{FF2B5EF4-FFF2-40B4-BE49-F238E27FC236}">
                <a16:creationId xmlns:a16="http://schemas.microsoft.com/office/drawing/2014/main" id="{F0EF0547-4A95-4D2B-8454-B804F7F07812}"/>
              </a:ext>
            </a:extLst>
          </p:cNvPr>
          <p:cNvSpPr/>
          <p:nvPr/>
        </p:nvSpPr>
        <p:spPr>
          <a:xfrm>
            <a:off x="55882" y="3020855"/>
            <a:ext cx="1497390" cy="362895"/>
          </a:xfrm>
          <a:prstGeom prst="flowChartInputOutput">
            <a:avLst/>
          </a:prstGeom>
          <a:gradFill flip="none" rotWithShape="1">
            <a:gsLst>
              <a:gs pos="0">
                <a:srgbClr val="7030A0"/>
              </a:gs>
              <a:gs pos="39000">
                <a:srgbClr val="7030A0"/>
              </a:gs>
              <a:gs pos="69000">
                <a:srgbClr val="9966FF"/>
              </a:gs>
              <a:gs pos="100000">
                <a:srgbClr val="999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データ 30">
            <a:extLst>
              <a:ext uri="{FF2B5EF4-FFF2-40B4-BE49-F238E27FC236}">
                <a16:creationId xmlns:a16="http://schemas.microsoft.com/office/drawing/2014/main" id="{40CD8853-9FF9-4EF3-9BD8-C513CD7DFF72}"/>
              </a:ext>
            </a:extLst>
          </p:cNvPr>
          <p:cNvSpPr/>
          <p:nvPr/>
        </p:nvSpPr>
        <p:spPr>
          <a:xfrm>
            <a:off x="2528107" y="3010367"/>
            <a:ext cx="1663323" cy="364212"/>
          </a:xfrm>
          <a:prstGeom prst="flowChartInputOutput">
            <a:avLst/>
          </a:prstGeom>
          <a:gradFill flip="none" rotWithShape="1">
            <a:gsLst>
              <a:gs pos="0">
                <a:srgbClr val="FFFF00"/>
              </a:gs>
              <a:gs pos="39000">
                <a:srgbClr val="FFFF00"/>
              </a:gs>
              <a:gs pos="69000">
                <a:srgbClr val="FFFF00"/>
              </a:gs>
              <a:gs pos="100000">
                <a:srgbClr val="FFFF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データ 31">
            <a:extLst>
              <a:ext uri="{FF2B5EF4-FFF2-40B4-BE49-F238E27FC236}">
                <a16:creationId xmlns:a16="http://schemas.microsoft.com/office/drawing/2014/main" id="{91F2C83E-5278-44A2-8406-A042E33CC2B6}"/>
              </a:ext>
            </a:extLst>
          </p:cNvPr>
          <p:cNvSpPr/>
          <p:nvPr/>
        </p:nvSpPr>
        <p:spPr>
          <a:xfrm>
            <a:off x="1191159" y="3019113"/>
            <a:ext cx="1663323" cy="364212"/>
          </a:xfrm>
          <a:prstGeom prst="flowChartInputOutput">
            <a:avLst/>
          </a:prstGeom>
          <a:gradFill flip="none" rotWithShape="1">
            <a:gsLst>
              <a:gs pos="0">
                <a:srgbClr val="FF9933"/>
              </a:gs>
              <a:gs pos="39000">
                <a:srgbClr val="FF9933"/>
              </a:gs>
              <a:gs pos="69000">
                <a:srgbClr val="FFCC00"/>
              </a:gs>
              <a:gs pos="100000">
                <a:srgbClr val="FFCC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フローチャート: データ 32">
            <a:extLst>
              <a:ext uri="{FF2B5EF4-FFF2-40B4-BE49-F238E27FC236}">
                <a16:creationId xmlns:a16="http://schemas.microsoft.com/office/drawing/2014/main" id="{E58CB6AB-DC4E-4D15-9C7C-EA1EBCE98F3B}"/>
              </a:ext>
            </a:extLst>
          </p:cNvPr>
          <p:cNvSpPr/>
          <p:nvPr/>
        </p:nvSpPr>
        <p:spPr>
          <a:xfrm>
            <a:off x="3838651" y="3020539"/>
            <a:ext cx="1620463" cy="369699"/>
          </a:xfrm>
          <a:prstGeom prst="flowChartInputOutput">
            <a:avLst/>
          </a:prstGeom>
          <a:gradFill flip="none" rotWithShape="1">
            <a:gsLst>
              <a:gs pos="0">
                <a:srgbClr val="00CC00"/>
              </a:gs>
              <a:gs pos="39000">
                <a:srgbClr val="00CC00"/>
              </a:gs>
              <a:gs pos="69000">
                <a:srgbClr val="00FF00"/>
              </a:gs>
              <a:gs pos="100000">
                <a:srgbClr val="66FF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データ 33">
            <a:extLst>
              <a:ext uri="{FF2B5EF4-FFF2-40B4-BE49-F238E27FC236}">
                <a16:creationId xmlns:a16="http://schemas.microsoft.com/office/drawing/2014/main" id="{CE3D6BD1-8447-4CC3-B014-F8CF968A322A}"/>
              </a:ext>
            </a:extLst>
          </p:cNvPr>
          <p:cNvSpPr/>
          <p:nvPr/>
        </p:nvSpPr>
        <p:spPr>
          <a:xfrm>
            <a:off x="5094559" y="3020855"/>
            <a:ext cx="1587684" cy="369699"/>
          </a:xfrm>
          <a:prstGeom prst="flowChartInputOutput">
            <a:avLst/>
          </a:prstGeom>
          <a:gradFill flip="none" rotWithShape="1">
            <a:gsLst>
              <a:gs pos="0">
                <a:srgbClr val="0066FF"/>
              </a:gs>
              <a:gs pos="39000">
                <a:srgbClr val="0066FF"/>
              </a:gs>
              <a:gs pos="69000">
                <a:srgbClr val="0099FF"/>
              </a:gs>
              <a:gs pos="100000">
                <a:srgbClr val="33C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28B09D3-B3BD-460D-BB27-9FBD46EB0D05}"/>
              </a:ext>
            </a:extLst>
          </p:cNvPr>
          <p:cNvSpPr txBox="1"/>
          <p:nvPr/>
        </p:nvSpPr>
        <p:spPr>
          <a:xfrm>
            <a:off x="417448" y="3054378"/>
            <a:ext cx="1320082" cy="307777"/>
          </a:xfrm>
          <a:prstGeom prst="rect">
            <a:avLst/>
          </a:prstGeom>
          <a:noFill/>
        </p:spPr>
        <p:txBody>
          <a:bodyPr wrap="square" rtlCol="0">
            <a:spAutoFit/>
          </a:bodyPr>
          <a:lstStyle/>
          <a:p>
            <a:r>
              <a:rPr kumimoji="1" lang="ja-JP" altLang="en-US" sz="1400" b="1" dirty="0">
                <a:solidFill>
                  <a:schemeClr val="bg1"/>
                </a:solidFill>
              </a:rPr>
              <a:t>数学科</a:t>
            </a:r>
          </a:p>
        </p:txBody>
      </p:sp>
      <p:sp>
        <p:nvSpPr>
          <p:cNvPr id="36" name="テキスト ボックス 35">
            <a:extLst>
              <a:ext uri="{FF2B5EF4-FFF2-40B4-BE49-F238E27FC236}">
                <a16:creationId xmlns:a16="http://schemas.microsoft.com/office/drawing/2014/main" id="{89127E22-3596-4628-9305-55DC25734BFF}"/>
              </a:ext>
            </a:extLst>
          </p:cNvPr>
          <p:cNvSpPr txBox="1"/>
          <p:nvPr/>
        </p:nvSpPr>
        <p:spPr>
          <a:xfrm>
            <a:off x="2954768" y="3065536"/>
            <a:ext cx="1320082" cy="307777"/>
          </a:xfrm>
          <a:prstGeom prst="rect">
            <a:avLst/>
          </a:prstGeom>
          <a:noFill/>
        </p:spPr>
        <p:txBody>
          <a:bodyPr wrap="square" rtlCol="0">
            <a:spAutoFit/>
          </a:bodyPr>
          <a:lstStyle/>
          <a:p>
            <a:r>
              <a:rPr kumimoji="1" lang="ja-JP" altLang="en-US" sz="1400" b="1" dirty="0">
                <a:ln>
                  <a:solidFill>
                    <a:schemeClr val="bg2"/>
                  </a:solidFill>
                </a:ln>
              </a:rPr>
              <a:t>化学科</a:t>
            </a:r>
          </a:p>
        </p:txBody>
      </p:sp>
      <p:sp>
        <p:nvSpPr>
          <p:cNvPr id="37" name="テキスト ボックス 36">
            <a:extLst>
              <a:ext uri="{FF2B5EF4-FFF2-40B4-BE49-F238E27FC236}">
                <a16:creationId xmlns:a16="http://schemas.microsoft.com/office/drawing/2014/main" id="{30131E37-833D-4696-B4F0-F9880AB38072}"/>
              </a:ext>
            </a:extLst>
          </p:cNvPr>
          <p:cNvSpPr txBox="1"/>
          <p:nvPr/>
        </p:nvSpPr>
        <p:spPr>
          <a:xfrm>
            <a:off x="1524423" y="3074926"/>
            <a:ext cx="1320082" cy="307777"/>
          </a:xfrm>
          <a:prstGeom prst="rect">
            <a:avLst/>
          </a:prstGeom>
          <a:noFill/>
        </p:spPr>
        <p:txBody>
          <a:bodyPr wrap="square" rtlCol="0">
            <a:spAutoFit/>
          </a:bodyPr>
          <a:lstStyle/>
          <a:p>
            <a:r>
              <a:rPr kumimoji="1" lang="ja-JP" altLang="en-US" sz="1400" b="1" dirty="0">
                <a:solidFill>
                  <a:schemeClr val="bg1"/>
                </a:solidFill>
              </a:rPr>
              <a:t>物理学科</a:t>
            </a:r>
          </a:p>
        </p:txBody>
      </p:sp>
      <p:sp>
        <p:nvSpPr>
          <p:cNvPr id="38" name="テキスト ボックス 37">
            <a:extLst>
              <a:ext uri="{FF2B5EF4-FFF2-40B4-BE49-F238E27FC236}">
                <a16:creationId xmlns:a16="http://schemas.microsoft.com/office/drawing/2014/main" id="{069169AE-B65E-4F8B-89D1-0A096744CF95}"/>
              </a:ext>
            </a:extLst>
          </p:cNvPr>
          <p:cNvSpPr txBox="1"/>
          <p:nvPr/>
        </p:nvSpPr>
        <p:spPr>
          <a:xfrm>
            <a:off x="4172559" y="3075576"/>
            <a:ext cx="1320082" cy="307777"/>
          </a:xfrm>
          <a:prstGeom prst="rect">
            <a:avLst/>
          </a:prstGeom>
          <a:noFill/>
        </p:spPr>
        <p:txBody>
          <a:bodyPr wrap="square" rtlCol="0">
            <a:spAutoFit/>
          </a:bodyPr>
          <a:lstStyle/>
          <a:p>
            <a:r>
              <a:rPr kumimoji="1" lang="ja-JP" altLang="en-US" sz="1400" b="1" dirty="0">
                <a:solidFill>
                  <a:schemeClr val="bg1"/>
                </a:solidFill>
              </a:rPr>
              <a:t>生物学科</a:t>
            </a:r>
          </a:p>
        </p:txBody>
      </p:sp>
      <p:sp>
        <p:nvSpPr>
          <p:cNvPr id="39" name="テキスト ボックス 38">
            <a:extLst>
              <a:ext uri="{FF2B5EF4-FFF2-40B4-BE49-F238E27FC236}">
                <a16:creationId xmlns:a16="http://schemas.microsoft.com/office/drawing/2014/main" id="{437FB56F-1AAD-4BED-832C-96D16A5F8CC2}"/>
              </a:ext>
            </a:extLst>
          </p:cNvPr>
          <p:cNvSpPr txBox="1"/>
          <p:nvPr/>
        </p:nvSpPr>
        <p:spPr>
          <a:xfrm>
            <a:off x="5325672" y="3074233"/>
            <a:ext cx="1384616" cy="307777"/>
          </a:xfrm>
          <a:prstGeom prst="rect">
            <a:avLst/>
          </a:prstGeom>
          <a:noFill/>
        </p:spPr>
        <p:txBody>
          <a:bodyPr wrap="square" rtlCol="0">
            <a:spAutoFit/>
          </a:bodyPr>
          <a:lstStyle/>
          <a:p>
            <a:r>
              <a:rPr kumimoji="1" lang="ja-JP" altLang="en-US" sz="1400" b="1" dirty="0">
                <a:solidFill>
                  <a:schemeClr val="bg1"/>
                </a:solidFill>
              </a:rPr>
              <a:t>地球科学科</a:t>
            </a:r>
          </a:p>
        </p:txBody>
      </p:sp>
      <p:sp>
        <p:nvSpPr>
          <p:cNvPr id="41" name="テキスト ボックス 40">
            <a:extLst>
              <a:ext uri="{FF2B5EF4-FFF2-40B4-BE49-F238E27FC236}">
                <a16:creationId xmlns:a16="http://schemas.microsoft.com/office/drawing/2014/main" id="{519F72E8-3B94-4E2B-BDC2-6D3584F4CD62}"/>
              </a:ext>
            </a:extLst>
          </p:cNvPr>
          <p:cNvSpPr txBox="1"/>
          <p:nvPr/>
        </p:nvSpPr>
        <p:spPr>
          <a:xfrm>
            <a:off x="997507" y="3708467"/>
            <a:ext cx="4919853" cy="624099"/>
          </a:xfrm>
          <a:prstGeom prst="rect">
            <a:avLst/>
          </a:prstGeom>
          <a:noFill/>
          <a:scene3d>
            <a:camera prst="perspectiveRelaxedModerately">
              <a:rot lat="21000000" lon="0" rev="0"/>
            </a:camera>
            <a:lightRig rig="threePt" dir="t"/>
          </a:scene3d>
          <a:sp3d/>
        </p:spPr>
        <p:txBody>
          <a:bodyPr wrap="square" rtlCol="0">
            <a:prstTxWarp prst="textDeflateBottom">
              <a:avLst>
                <a:gd name="adj" fmla="val 68672"/>
              </a:avLst>
            </a:prstTxWarp>
            <a:spAutoFit/>
            <a:sp3d extrusionH="635000" contourW="25400"/>
          </a:bodyPr>
          <a:lstStyle/>
          <a:p>
            <a:r>
              <a:rPr kumimoji="1" lang="ja-JP" altLang="en-US" sz="3600" b="1" dirty="0">
                <a:ln>
                  <a:solidFill>
                    <a:srgbClr val="FFFF00">
                      <a:alpha val="97000"/>
                    </a:srgbClr>
                  </a:solidFill>
                </a:ln>
                <a:solidFill>
                  <a:srgbClr val="FF000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オンライン入試</a:t>
            </a:r>
            <a:r>
              <a:rPr kumimoji="1" lang="ja-JP" altLang="en-US" sz="3600" dirty="0">
                <a:ln>
                  <a:solidFill>
                    <a:srgbClr val="FFFF00">
                      <a:alpha val="97000"/>
                    </a:srgbClr>
                  </a:solidFill>
                </a:ln>
                <a:solidFill>
                  <a:srgbClr val="FF000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説明会</a:t>
            </a:r>
          </a:p>
        </p:txBody>
      </p:sp>
      <p:sp>
        <p:nvSpPr>
          <p:cNvPr id="43" name="テキスト ボックス 42">
            <a:extLst>
              <a:ext uri="{FF2B5EF4-FFF2-40B4-BE49-F238E27FC236}">
                <a16:creationId xmlns:a16="http://schemas.microsoft.com/office/drawing/2014/main" id="{1372AD1E-D809-4557-87C5-827CD1262149}"/>
              </a:ext>
            </a:extLst>
          </p:cNvPr>
          <p:cNvSpPr txBox="1"/>
          <p:nvPr/>
        </p:nvSpPr>
        <p:spPr>
          <a:xfrm>
            <a:off x="3839019" y="607458"/>
            <a:ext cx="2698426" cy="769441"/>
          </a:xfrm>
          <a:prstGeom prst="rect">
            <a:avLst/>
          </a:prstGeom>
          <a:noFill/>
          <a:scene3d>
            <a:camera prst="perspectiveRelaxed">
              <a:rot lat="21000000" lon="0" rev="0"/>
            </a:camera>
            <a:lightRig rig="threePt" dir="t"/>
          </a:scene3d>
          <a:sp3d/>
        </p:spPr>
        <p:txBody>
          <a:bodyPr wrap="square" rtlCol="0">
            <a:spAutoFit/>
            <a:sp3d extrusionH="571500" contourW="25400"/>
          </a:bodyPr>
          <a:lstStyle/>
          <a:p>
            <a:r>
              <a:rPr kumimoji="1" lang="ja-JP" altLang="en-US" sz="4400" dirty="0">
                <a:ln>
                  <a:solidFill>
                    <a:srgbClr val="0070C0">
                      <a:alpha val="97000"/>
                    </a:srgbClr>
                  </a:solidFill>
                </a:ln>
                <a:solidFill>
                  <a:srgbClr val="00B0F0"/>
                </a:solidFill>
                <a:effectLst>
                  <a:outerShdw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学生募集</a:t>
            </a:r>
          </a:p>
        </p:txBody>
      </p:sp>
      <p:sp>
        <p:nvSpPr>
          <p:cNvPr id="45" name="テキスト ボックス 44">
            <a:extLst>
              <a:ext uri="{FF2B5EF4-FFF2-40B4-BE49-F238E27FC236}">
                <a16:creationId xmlns:a16="http://schemas.microsoft.com/office/drawing/2014/main" id="{A00979D2-844B-4A9A-87AC-D129CDE2FF34}"/>
              </a:ext>
            </a:extLst>
          </p:cNvPr>
          <p:cNvSpPr txBox="1"/>
          <p:nvPr/>
        </p:nvSpPr>
        <p:spPr>
          <a:xfrm>
            <a:off x="605596" y="432846"/>
            <a:ext cx="3234030" cy="1077218"/>
          </a:xfrm>
          <a:prstGeom prst="rect">
            <a:avLst/>
          </a:prstGeom>
          <a:noFill/>
          <a:scene3d>
            <a:camera prst="perspectiveRelaxed">
              <a:rot lat="21000000" lon="0" rev="0"/>
            </a:camera>
            <a:lightRig rig="threePt" dir="t"/>
          </a:scene3d>
          <a:sp3d/>
        </p:spPr>
        <p:txBody>
          <a:bodyPr wrap="square" rtlCol="0">
            <a:spAutoFit/>
            <a:sp3d extrusionH="571500" contourW="25400"/>
          </a:bodyPr>
          <a:lstStyle/>
          <a:p>
            <a:r>
              <a:rPr kumimoji="1" lang="ja-JP" altLang="en-US" sz="3200" dirty="0">
                <a:ln>
                  <a:solidFill>
                    <a:srgbClr val="0070C0">
                      <a:alpha val="97000"/>
                    </a:srgbClr>
                  </a:solidFill>
                </a:ln>
                <a:solidFill>
                  <a:srgbClr val="00B0F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岡山大学理学部</a:t>
            </a:r>
            <a:endParaRPr kumimoji="1" lang="en-US" altLang="ja-JP" sz="3200" dirty="0">
              <a:ln>
                <a:solidFill>
                  <a:srgbClr val="0070C0">
                    <a:alpha val="97000"/>
                  </a:srgbClr>
                </a:solidFill>
              </a:ln>
              <a:solidFill>
                <a:srgbClr val="00B0F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endParaRPr>
          </a:p>
          <a:p>
            <a:r>
              <a:rPr kumimoji="1" lang="ja-JP" altLang="en-US" sz="3200" dirty="0">
                <a:ln>
                  <a:solidFill>
                    <a:srgbClr val="0070C0">
                      <a:alpha val="97000"/>
                    </a:srgbClr>
                  </a:solidFill>
                </a:ln>
                <a:solidFill>
                  <a:srgbClr val="00B0F0"/>
                </a:solidFill>
                <a:effectLst>
                  <a:outerShdw blurRad="50800" dist="38100" dir="2700000" algn="tl" rotWithShape="0">
                    <a:prstClr val="black">
                      <a:alpha val="40000"/>
                    </a:prstClr>
                  </a:outerShdw>
                </a:effectLst>
                <a:latin typeface="HG創英角ﾎﾟｯﾌﾟ体" panose="040B0A09000000000000" pitchFamily="49" charset="-128"/>
                <a:ea typeface="HG創英角ﾎﾟｯﾌﾟ体" panose="040B0A09000000000000" pitchFamily="49" charset="-128"/>
              </a:rPr>
              <a:t>第３年次編入学</a:t>
            </a:r>
          </a:p>
        </p:txBody>
      </p:sp>
      <p:pic>
        <p:nvPicPr>
          <p:cNvPr id="40" name="図 39">
            <a:extLst>
              <a:ext uri="{FF2B5EF4-FFF2-40B4-BE49-F238E27FC236}">
                <a16:creationId xmlns:a16="http://schemas.microsoft.com/office/drawing/2014/main" id="{33EBD9F8-C51C-4760-8123-90854D282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3946" y="1751547"/>
            <a:ext cx="1054068" cy="877512"/>
          </a:xfrm>
          <a:prstGeom prst="rect">
            <a:avLst/>
          </a:prstGeom>
        </p:spPr>
      </p:pic>
      <p:pic>
        <p:nvPicPr>
          <p:cNvPr id="42" name="図 41">
            <a:extLst>
              <a:ext uri="{FF2B5EF4-FFF2-40B4-BE49-F238E27FC236}">
                <a16:creationId xmlns:a16="http://schemas.microsoft.com/office/drawing/2014/main" id="{2F65EE88-C04D-4924-A30A-4D5F1D7EFD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7148" y="2297094"/>
            <a:ext cx="704713" cy="640890"/>
          </a:xfrm>
          <a:prstGeom prst="rect">
            <a:avLst/>
          </a:prstGeom>
        </p:spPr>
      </p:pic>
      <p:pic>
        <p:nvPicPr>
          <p:cNvPr id="2" name="図 1">
            <a:extLst>
              <a:ext uri="{FF2B5EF4-FFF2-40B4-BE49-F238E27FC236}">
                <a16:creationId xmlns:a16="http://schemas.microsoft.com/office/drawing/2014/main" id="{2E02ECFA-689F-4A81-9659-74EFEAFFD179}"/>
              </a:ext>
            </a:extLst>
          </p:cNvPr>
          <p:cNvPicPr>
            <a:picLocks noChangeAspect="1"/>
          </p:cNvPicPr>
          <p:nvPr/>
        </p:nvPicPr>
        <p:blipFill>
          <a:blip r:embed="rId9"/>
          <a:stretch>
            <a:fillRect/>
          </a:stretch>
        </p:blipFill>
        <p:spPr>
          <a:xfrm>
            <a:off x="4388604" y="7895590"/>
            <a:ext cx="1181265" cy="1181265"/>
          </a:xfrm>
          <a:prstGeom prst="rect">
            <a:avLst/>
          </a:prstGeom>
        </p:spPr>
      </p:pic>
    </p:spTree>
    <p:extLst>
      <p:ext uri="{BB962C8B-B14F-4D97-AF65-F5344CB8AC3E}">
        <p14:creationId xmlns:p14="http://schemas.microsoft.com/office/powerpoint/2010/main" val="26017355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231</Words>
  <Application>Microsoft Office PowerPoint</Application>
  <PresentationFormat>A4 210 x 297 mm</PresentationFormat>
  <Paragraphs>25</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HG創英角ﾎﾟｯﾌﾟ体</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行地 麻美</dc:creator>
  <cp:lastModifiedBy>江良 智彦</cp:lastModifiedBy>
  <cp:revision>34</cp:revision>
  <dcterms:created xsi:type="dcterms:W3CDTF">2024-07-30T06:23:11Z</dcterms:created>
  <dcterms:modified xsi:type="dcterms:W3CDTF">2024-10-22T02:49:24Z</dcterms:modified>
</cp:coreProperties>
</file>